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72" r:id="rId4"/>
    <p:sldId id="262" r:id="rId5"/>
    <p:sldId id="263" r:id="rId6"/>
    <p:sldId id="264" r:id="rId7"/>
    <p:sldId id="265" r:id="rId8"/>
    <p:sldId id="275" r:id="rId9"/>
    <p:sldId id="276" r:id="rId10"/>
    <p:sldId id="266" r:id="rId11"/>
    <p:sldId id="273" r:id="rId12"/>
    <p:sldId id="268" r:id="rId13"/>
    <p:sldId id="270" r:id="rId14"/>
    <p:sldId id="271" r:id="rId15"/>
    <p:sldId id="269" r:id="rId16"/>
    <p:sldId id="274" r:id="rId17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D3E9"/>
    <a:srgbClr val="F6F7ED"/>
    <a:srgbClr val="F5F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19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BC1241-E44A-4816-B9F8-27D522889DFF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EE34142-6B72-4CA2-9C26-AC3716698A96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3400" dirty="0" err="1"/>
            <a:t>Ulaz</a:t>
          </a:r>
          <a:endParaRPr lang="en-US" sz="3400" dirty="0"/>
        </a:p>
      </dgm:t>
    </dgm:pt>
    <dgm:pt modelId="{D7DCBEA0-E2ED-4521-B6D9-32CFB971DCFF}" type="parTrans" cxnId="{61FC5842-0F3F-4F89-B963-A21A7ACC5EC8}">
      <dgm:prSet/>
      <dgm:spPr/>
      <dgm:t>
        <a:bodyPr/>
        <a:lstStyle/>
        <a:p>
          <a:endParaRPr lang="en-US"/>
        </a:p>
      </dgm:t>
    </dgm:pt>
    <dgm:pt modelId="{5A27BB25-F0BE-48E5-AACC-6F82564ED4D4}" type="sibTrans" cxnId="{61FC5842-0F3F-4F89-B963-A21A7ACC5EC8}">
      <dgm:prSet/>
      <dgm:spPr/>
      <dgm:t>
        <a:bodyPr/>
        <a:lstStyle/>
        <a:p>
          <a:endParaRPr lang="en-US"/>
        </a:p>
      </dgm:t>
    </dgm:pt>
    <dgm:pt modelId="{3FA49454-EA01-479F-9659-2156B0BDEE71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400" dirty="0" err="1"/>
            <a:t>Dijagonaln</a:t>
          </a:r>
          <a:r>
            <a:rPr lang="hr-HR" sz="2400" dirty="0"/>
            <a:t>i vrhovi pravokutnog područja</a:t>
          </a:r>
          <a:endParaRPr lang="en-US" sz="2400" dirty="0"/>
        </a:p>
      </dgm:t>
    </dgm:pt>
    <dgm:pt modelId="{FB6DEC7B-5C81-47C5-BB56-471522E89CF5}" type="parTrans" cxnId="{73F3DC7A-6193-42FA-BA99-70C0C0D32B24}">
      <dgm:prSet/>
      <dgm:spPr/>
      <dgm:t>
        <a:bodyPr/>
        <a:lstStyle/>
        <a:p>
          <a:endParaRPr lang="en-US"/>
        </a:p>
      </dgm:t>
    </dgm:pt>
    <dgm:pt modelId="{02453D30-63FE-4B22-9469-F2C9512C5A3C}" type="sibTrans" cxnId="{73F3DC7A-6193-42FA-BA99-70C0C0D32B24}">
      <dgm:prSet/>
      <dgm:spPr/>
      <dgm:t>
        <a:bodyPr/>
        <a:lstStyle/>
        <a:p>
          <a:endParaRPr lang="en-US"/>
        </a:p>
      </dgm:t>
    </dgm:pt>
    <dgm:pt modelId="{0A13CDE0-AEE6-4299-B606-5F447CB0F766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200"/>
            <a:t>g</a:t>
          </a:r>
          <a:r>
            <a:rPr lang="hr-HR" sz="2200"/>
            <a:t>eografska širina i dužina</a:t>
          </a:r>
          <a:endParaRPr lang="en-US" sz="2200" dirty="0"/>
        </a:p>
      </dgm:t>
    </dgm:pt>
    <dgm:pt modelId="{B9837E0D-0A47-4115-8B87-D51CAC3EFD78}" type="parTrans" cxnId="{380CE709-5441-43BD-B6EA-AF94E3124953}">
      <dgm:prSet/>
      <dgm:spPr/>
      <dgm:t>
        <a:bodyPr/>
        <a:lstStyle/>
        <a:p>
          <a:endParaRPr lang="en-US"/>
        </a:p>
      </dgm:t>
    </dgm:pt>
    <dgm:pt modelId="{BA550080-3B68-4000-B978-094A9EEDF3F5}" type="sibTrans" cxnId="{380CE709-5441-43BD-B6EA-AF94E3124953}">
      <dgm:prSet/>
      <dgm:spPr/>
      <dgm:t>
        <a:bodyPr/>
        <a:lstStyle/>
        <a:p>
          <a:endParaRPr lang="en-US"/>
        </a:p>
      </dgm:t>
    </dgm:pt>
    <dgm:pt modelId="{495FE8BB-B246-42B0-A997-AE07C64BD89C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hr-HR" sz="2400"/>
            <a:t>Faktor skaliranja visine terena</a:t>
          </a:r>
          <a:endParaRPr lang="en-US" sz="2400" dirty="0"/>
        </a:p>
      </dgm:t>
    </dgm:pt>
    <dgm:pt modelId="{EC2CCA79-D70D-4E19-943A-898C5D08CCB3}" type="parTrans" cxnId="{23643AF2-FC96-48E4-A960-AA7E6086B24F}">
      <dgm:prSet/>
      <dgm:spPr/>
      <dgm:t>
        <a:bodyPr/>
        <a:lstStyle/>
        <a:p>
          <a:endParaRPr lang="en-US"/>
        </a:p>
      </dgm:t>
    </dgm:pt>
    <dgm:pt modelId="{50E893E8-0302-4D16-AE96-F99E837B3C30}" type="sibTrans" cxnId="{23643AF2-FC96-48E4-A960-AA7E6086B24F}">
      <dgm:prSet/>
      <dgm:spPr/>
      <dgm:t>
        <a:bodyPr/>
        <a:lstStyle/>
        <a:p>
          <a:endParaRPr lang="en-US"/>
        </a:p>
      </dgm:t>
    </dgm:pt>
    <dgm:pt modelId="{F1943CD5-D0A3-411E-959A-B0FD1A01D331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400"/>
            <a:t>Opcionalno generiranje stabala</a:t>
          </a:r>
          <a:endParaRPr lang="en-US" sz="2400" dirty="0"/>
        </a:p>
      </dgm:t>
    </dgm:pt>
    <dgm:pt modelId="{FCF11757-1EE9-4589-A762-83206D59A88E}" type="parTrans" cxnId="{4DBA1E61-239C-49A4-A1EF-BCC5458DA01E}">
      <dgm:prSet/>
      <dgm:spPr/>
      <dgm:t>
        <a:bodyPr/>
        <a:lstStyle/>
        <a:p>
          <a:endParaRPr lang="en-US"/>
        </a:p>
      </dgm:t>
    </dgm:pt>
    <dgm:pt modelId="{3C244FBB-FFF4-44B6-8B81-C94EAFCE7985}" type="sibTrans" cxnId="{4DBA1E61-239C-49A4-A1EF-BCC5458DA01E}">
      <dgm:prSet/>
      <dgm:spPr/>
      <dgm:t>
        <a:bodyPr/>
        <a:lstStyle/>
        <a:p>
          <a:endParaRPr lang="en-US"/>
        </a:p>
      </dgm:t>
    </dgm:pt>
    <dgm:pt modelId="{DD9E153D-8A93-47C3-8169-CBCFE4A6995D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3400" dirty="0" err="1"/>
            <a:t>Izlaz</a:t>
          </a:r>
          <a:endParaRPr lang="en-US" sz="3400" dirty="0"/>
        </a:p>
      </dgm:t>
    </dgm:pt>
    <dgm:pt modelId="{CC19A2DB-34DA-4E76-B76E-C16E366C1313}" type="parTrans" cxnId="{7204C34D-7F05-4F0A-9EE1-5BE856F11DD0}">
      <dgm:prSet/>
      <dgm:spPr/>
      <dgm:t>
        <a:bodyPr/>
        <a:lstStyle/>
        <a:p>
          <a:endParaRPr lang="en-US"/>
        </a:p>
      </dgm:t>
    </dgm:pt>
    <dgm:pt modelId="{5199070B-F96E-41F8-ADFE-A3B31AABFCA3}" type="sibTrans" cxnId="{7204C34D-7F05-4F0A-9EE1-5BE856F11DD0}">
      <dgm:prSet/>
      <dgm:spPr/>
      <dgm:t>
        <a:bodyPr/>
        <a:lstStyle/>
        <a:p>
          <a:endParaRPr lang="en-US"/>
        </a:p>
      </dgm:t>
    </dgm:pt>
    <dgm:pt modelId="{2C2C3974-9E0E-4DE2-958F-8C87F2D3D35E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200"/>
            <a:t>zgrade</a:t>
          </a:r>
          <a:endParaRPr lang="en-US" sz="2200" dirty="0"/>
        </a:p>
      </dgm:t>
    </dgm:pt>
    <dgm:pt modelId="{44914817-AD46-4AF9-966E-89F1745142CD}" type="parTrans" cxnId="{7E375C05-69B0-4D2F-A4FD-7DC77F1BDDED}">
      <dgm:prSet/>
      <dgm:spPr/>
      <dgm:t>
        <a:bodyPr/>
        <a:lstStyle/>
        <a:p>
          <a:endParaRPr lang="en-US"/>
        </a:p>
      </dgm:t>
    </dgm:pt>
    <dgm:pt modelId="{1551F288-5408-468A-9A15-7118546A9F90}" type="sibTrans" cxnId="{7E375C05-69B0-4D2F-A4FD-7DC77F1BDDED}">
      <dgm:prSet/>
      <dgm:spPr/>
      <dgm:t>
        <a:bodyPr/>
        <a:lstStyle/>
        <a:p>
          <a:endParaRPr lang="en-US"/>
        </a:p>
      </dgm:t>
    </dgm:pt>
    <dgm:pt modelId="{8B7EC1B6-B162-4EA1-A56D-61B5AA66DF40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200" dirty="0" err="1"/>
            <a:t>stabla</a:t>
          </a:r>
          <a:endParaRPr lang="en-US" sz="2200" dirty="0"/>
        </a:p>
      </dgm:t>
    </dgm:pt>
    <dgm:pt modelId="{B4606FF3-D5F5-4630-851E-83295C759808}" type="parTrans" cxnId="{4E00923D-5E55-4C31-A9E6-FD6593BFAC25}">
      <dgm:prSet/>
      <dgm:spPr/>
      <dgm:t>
        <a:bodyPr/>
        <a:lstStyle/>
        <a:p>
          <a:endParaRPr lang="en-US"/>
        </a:p>
      </dgm:t>
    </dgm:pt>
    <dgm:pt modelId="{ABB5F8C7-A6B2-4B5A-8545-6D1B1E4E4229}" type="sibTrans" cxnId="{4E00923D-5E55-4C31-A9E6-FD6593BFAC25}">
      <dgm:prSet/>
      <dgm:spPr/>
      <dgm:t>
        <a:bodyPr/>
        <a:lstStyle/>
        <a:p>
          <a:endParaRPr lang="en-US"/>
        </a:p>
      </dgm:t>
    </dgm:pt>
    <dgm:pt modelId="{3071BFC2-B1D1-47DA-BABC-2C136FF52E10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200"/>
            <a:t>teren</a:t>
          </a:r>
          <a:endParaRPr lang="en-US" sz="2200" dirty="0"/>
        </a:p>
      </dgm:t>
    </dgm:pt>
    <dgm:pt modelId="{C4B25C66-BD6F-4160-B8AA-968D6EA8CCF6}" type="parTrans" cxnId="{6C855A38-6955-4D97-8124-05A199E7660F}">
      <dgm:prSet/>
      <dgm:spPr/>
      <dgm:t>
        <a:bodyPr/>
        <a:lstStyle/>
        <a:p>
          <a:endParaRPr lang="hr-HR"/>
        </a:p>
      </dgm:t>
    </dgm:pt>
    <dgm:pt modelId="{777970E0-8A64-43EB-ACCC-F1598D4247B5}" type="sibTrans" cxnId="{6C855A38-6955-4D97-8124-05A199E7660F}">
      <dgm:prSet/>
      <dgm:spPr/>
      <dgm:t>
        <a:bodyPr/>
        <a:lstStyle/>
        <a:p>
          <a:endParaRPr lang="hr-HR"/>
        </a:p>
      </dgm:t>
    </dgm:pt>
    <dgm:pt modelId="{2F62CDFD-1687-4B89-8147-0F4A351A56E9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400"/>
            <a:t>Trodimenzionalni model grada</a:t>
          </a:r>
          <a:endParaRPr lang="en-US" sz="2400" dirty="0"/>
        </a:p>
      </dgm:t>
    </dgm:pt>
    <dgm:pt modelId="{D0C40DB3-B224-47FE-9909-3F5135F65BD9}" type="parTrans" cxnId="{F7877710-9D1B-4059-9E9A-22AD24E564D4}">
      <dgm:prSet/>
      <dgm:spPr/>
      <dgm:t>
        <a:bodyPr/>
        <a:lstStyle/>
        <a:p>
          <a:endParaRPr lang="hr-HR"/>
        </a:p>
      </dgm:t>
    </dgm:pt>
    <dgm:pt modelId="{55432118-2C84-4AB1-A6B0-CAD8B1121741}" type="sibTrans" cxnId="{F7877710-9D1B-4059-9E9A-22AD24E564D4}">
      <dgm:prSet/>
      <dgm:spPr/>
      <dgm:t>
        <a:bodyPr/>
        <a:lstStyle/>
        <a:p>
          <a:endParaRPr lang="hr-HR"/>
        </a:p>
      </dgm:t>
    </dgm:pt>
    <dgm:pt modelId="{04F93887-6C53-454A-B751-00F7FC58E696}">
      <dgm:prSet custT="1"/>
      <dgm:spPr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US" sz="2200"/>
            <a:t>omjer 1:1</a:t>
          </a:r>
          <a:endParaRPr lang="en-US" sz="2200" dirty="0"/>
        </a:p>
      </dgm:t>
    </dgm:pt>
    <dgm:pt modelId="{25495D5E-EBB9-49B6-80FB-EC941D897ED7}" type="parTrans" cxnId="{94332E64-A265-4057-8983-264A07429520}">
      <dgm:prSet/>
      <dgm:spPr/>
      <dgm:t>
        <a:bodyPr/>
        <a:lstStyle/>
        <a:p>
          <a:endParaRPr lang="hr-HR"/>
        </a:p>
      </dgm:t>
    </dgm:pt>
    <dgm:pt modelId="{F93F005E-BFBA-42A7-9CC0-D632372111B3}" type="sibTrans" cxnId="{94332E64-A265-4057-8983-264A07429520}">
      <dgm:prSet/>
      <dgm:spPr/>
      <dgm:t>
        <a:bodyPr/>
        <a:lstStyle/>
        <a:p>
          <a:endParaRPr lang="hr-HR"/>
        </a:p>
      </dgm:t>
    </dgm:pt>
    <dgm:pt modelId="{CAE964B7-10E8-4969-B6FD-12EF7BBAA26D}" type="pres">
      <dgm:prSet presAssocID="{C4BC1241-E44A-4816-B9F8-27D522889DFF}" presName="diagram" presStyleCnt="0">
        <dgm:presLayoutVars>
          <dgm:dir/>
          <dgm:resizeHandles val="exact"/>
        </dgm:presLayoutVars>
      </dgm:prSet>
      <dgm:spPr/>
    </dgm:pt>
    <dgm:pt modelId="{2E27B961-FA86-4665-9F75-B9473B3B8BE9}" type="pres">
      <dgm:prSet presAssocID="{CEE34142-6B72-4CA2-9C26-AC3716698A96}" presName="node" presStyleLbl="node1" presStyleIdx="0" presStyleCnt="2">
        <dgm:presLayoutVars>
          <dgm:bulletEnabled val="1"/>
        </dgm:presLayoutVars>
      </dgm:prSet>
      <dgm:spPr/>
    </dgm:pt>
    <dgm:pt modelId="{597F0594-BBCB-45D2-BBF1-B788B98D02E1}" type="pres">
      <dgm:prSet presAssocID="{5A27BB25-F0BE-48E5-AACC-6F82564ED4D4}" presName="sibTrans" presStyleCnt="0"/>
      <dgm:spPr/>
    </dgm:pt>
    <dgm:pt modelId="{CFB642E7-E6AB-47D9-9016-09C1CB2C61F6}" type="pres">
      <dgm:prSet presAssocID="{DD9E153D-8A93-47C3-8169-CBCFE4A6995D}" presName="node" presStyleLbl="node1" presStyleIdx="1" presStyleCnt="2">
        <dgm:presLayoutVars>
          <dgm:bulletEnabled val="1"/>
        </dgm:presLayoutVars>
      </dgm:prSet>
      <dgm:spPr/>
    </dgm:pt>
  </dgm:ptLst>
  <dgm:cxnLst>
    <dgm:cxn modelId="{7E375C05-69B0-4D2F-A4FD-7DC77F1BDDED}" srcId="{2F62CDFD-1687-4B89-8147-0F4A351A56E9}" destId="{2C2C3974-9E0E-4DE2-958F-8C87F2D3D35E}" srcOrd="2" destOrd="0" parTransId="{44914817-AD46-4AF9-966E-89F1745142CD}" sibTransId="{1551F288-5408-468A-9A15-7118546A9F90}"/>
    <dgm:cxn modelId="{380CE709-5441-43BD-B6EA-AF94E3124953}" srcId="{3FA49454-EA01-479F-9659-2156B0BDEE71}" destId="{0A13CDE0-AEE6-4299-B606-5F447CB0F766}" srcOrd="0" destOrd="0" parTransId="{B9837E0D-0A47-4115-8B87-D51CAC3EFD78}" sibTransId="{BA550080-3B68-4000-B978-094A9EEDF3F5}"/>
    <dgm:cxn modelId="{2240760D-FDAB-45BB-951A-F78556544E30}" type="presOf" srcId="{CEE34142-6B72-4CA2-9C26-AC3716698A96}" destId="{2E27B961-FA86-4665-9F75-B9473B3B8BE9}" srcOrd="0" destOrd="0" presId="urn:microsoft.com/office/officeart/2005/8/layout/default"/>
    <dgm:cxn modelId="{F7877710-9D1B-4059-9E9A-22AD24E564D4}" srcId="{DD9E153D-8A93-47C3-8169-CBCFE4A6995D}" destId="{2F62CDFD-1687-4B89-8147-0F4A351A56E9}" srcOrd="0" destOrd="0" parTransId="{D0C40DB3-B224-47FE-9909-3F5135F65BD9}" sibTransId="{55432118-2C84-4AB1-A6B0-CAD8B1121741}"/>
    <dgm:cxn modelId="{FE38B323-FA13-4CA8-8F06-A4D50BBC6919}" type="presOf" srcId="{3071BFC2-B1D1-47DA-BABC-2C136FF52E10}" destId="{CFB642E7-E6AB-47D9-9016-09C1CB2C61F6}" srcOrd="0" destOrd="3" presId="urn:microsoft.com/office/officeart/2005/8/layout/default"/>
    <dgm:cxn modelId="{D42AEA30-FB86-4A23-B38C-F36B3CD1BF3B}" type="presOf" srcId="{04F93887-6C53-454A-B751-00F7FC58E696}" destId="{CFB642E7-E6AB-47D9-9016-09C1CB2C61F6}" srcOrd="0" destOrd="2" presId="urn:microsoft.com/office/officeart/2005/8/layout/default"/>
    <dgm:cxn modelId="{C4A9A537-9561-4BC9-89E4-37535E0F2065}" type="presOf" srcId="{8B7EC1B6-B162-4EA1-A56D-61B5AA66DF40}" destId="{CFB642E7-E6AB-47D9-9016-09C1CB2C61F6}" srcOrd="0" destOrd="5" presId="urn:microsoft.com/office/officeart/2005/8/layout/default"/>
    <dgm:cxn modelId="{6C855A38-6955-4D97-8124-05A199E7660F}" srcId="{2F62CDFD-1687-4B89-8147-0F4A351A56E9}" destId="{3071BFC2-B1D1-47DA-BABC-2C136FF52E10}" srcOrd="1" destOrd="0" parTransId="{C4B25C66-BD6F-4160-B8AA-968D6EA8CCF6}" sibTransId="{777970E0-8A64-43EB-ACCC-F1598D4247B5}"/>
    <dgm:cxn modelId="{4E00923D-5E55-4C31-A9E6-FD6593BFAC25}" srcId="{2F62CDFD-1687-4B89-8147-0F4A351A56E9}" destId="{8B7EC1B6-B162-4EA1-A56D-61B5AA66DF40}" srcOrd="3" destOrd="0" parTransId="{B4606FF3-D5F5-4630-851E-83295C759808}" sibTransId="{ABB5F8C7-A6B2-4B5A-8545-6D1B1E4E4229}"/>
    <dgm:cxn modelId="{AC2BAD5B-0700-4316-85BC-EBCD0FD3C0C1}" type="presOf" srcId="{DD9E153D-8A93-47C3-8169-CBCFE4A6995D}" destId="{CFB642E7-E6AB-47D9-9016-09C1CB2C61F6}" srcOrd="0" destOrd="0" presId="urn:microsoft.com/office/officeart/2005/8/layout/default"/>
    <dgm:cxn modelId="{114F695C-4EDA-4A64-965E-5FC6648B70FF}" type="presOf" srcId="{0A13CDE0-AEE6-4299-B606-5F447CB0F766}" destId="{2E27B961-FA86-4665-9F75-B9473B3B8BE9}" srcOrd="0" destOrd="2" presId="urn:microsoft.com/office/officeart/2005/8/layout/default"/>
    <dgm:cxn modelId="{4DBA1E61-239C-49A4-A1EF-BCC5458DA01E}" srcId="{CEE34142-6B72-4CA2-9C26-AC3716698A96}" destId="{F1943CD5-D0A3-411E-959A-B0FD1A01D331}" srcOrd="2" destOrd="0" parTransId="{FCF11757-1EE9-4589-A762-83206D59A88E}" sibTransId="{3C244FBB-FFF4-44B6-8B81-C94EAFCE7985}"/>
    <dgm:cxn modelId="{61FC5842-0F3F-4F89-B963-A21A7ACC5EC8}" srcId="{C4BC1241-E44A-4816-B9F8-27D522889DFF}" destId="{CEE34142-6B72-4CA2-9C26-AC3716698A96}" srcOrd="0" destOrd="0" parTransId="{D7DCBEA0-E2ED-4521-B6D9-32CFB971DCFF}" sibTransId="{5A27BB25-F0BE-48E5-AACC-6F82564ED4D4}"/>
    <dgm:cxn modelId="{94332E64-A265-4057-8983-264A07429520}" srcId="{2F62CDFD-1687-4B89-8147-0F4A351A56E9}" destId="{04F93887-6C53-454A-B751-00F7FC58E696}" srcOrd="0" destOrd="0" parTransId="{25495D5E-EBB9-49B6-80FB-EC941D897ED7}" sibTransId="{F93F005E-BFBA-42A7-9CC0-D632372111B3}"/>
    <dgm:cxn modelId="{7204C34D-7F05-4F0A-9EE1-5BE856F11DD0}" srcId="{C4BC1241-E44A-4816-B9F8-27D522889DFF}" destId="{DD9E153D-8A93-47C3-8169-CBCFE4A6995D}" srcOrd="1" destOrd="0" parTransId="{CC19A2DB-34DA-4E76-B76E-C16E366C1313}" sibTransId="{5199070B-F96E-41F8-ADFE-A3B31AABFCA3}"/>
    <dgm:cxn modelId="{918E0D70-1801-491B-B340-2A6A04464152}" type="presOf" srcId="{2C2C3974-9E0E-4DE2-958F-8C87F2D3D35E}" destId="{CFB642E7-E6AB-47D9-9016-09C1CB2C61F6}" srcOrd="0" destOrd="4" presId="urn:microsoft.com/office/officeart/2005/8/layout/default"/>
    <dgm:cxn modelId="{73F3DC7A-6193-42FA-BA99-70C0C0D32B24}" srcId="{CEE34142-6B72-4CA2-9C26-AC3716698A96}" destId="{3FA49454-EA01-479F-9659-2156B0BDEE71}" srcOrd="0" destOrd="0" parTransId="{FB6DEC7B-5C81-47C5-BB56-471522E89CF5}" sibTransId="{02453D30-63FE-4B22-9469-F2C9512C5A3C}"/>
    <dgm:cxn modelId="{AF279987-D899-4D6D-AAB0-5E2C44AC418E}" type="presOf" srcId="{C4BC1241-E44A-4816-B9F8-27D522889DFF}" destId="{CAE964B7-10E8-4969-B6FD-12EF7BBAA26D}" srcOrd="0" destOrd="0" presId="urn:microsoft.com/office/officeart/2005/8/layout/default"/>
    <dgm:cxn modelId="{2E7D10C8-46F7-4F14-A963-6BBAC2CFB31A}" type="presOf" srcId="{495FE8BB-B246-42B0-A997-AE07C64BD89C}" destId="{2E27B961-FA86-4665-9F75-B9473B3B8BE9}" srcOrd="0" destOrd="3" presId="urn:microsoft.com/office/officeart/2005/8/layout/default"/>
    <dgm:cxn modelId="{6BCF16CB-F286-4A87-8E1D-DEEC925E95B1}" type="presOf" srcId="{F1943CD5-D0A3-411E-959A-B0FD1A01D331}" destId="{2E27B961-FA86-4665-9F75-B9473B3B8BE9}" srcOrd="0" destOrd="4" presId="urn:microsoft.com/office/officeart/2005/8/layout/default"/>
    <dgm:cxn modelId="{939B94E2-D1EE-4B17-BF60-745C00314D72}" type="presOf" srcId="{3FA49454-EA01-479F-9659-2156B0BDEE71}" destId="{2E27B961-FA86-4665-9F75-B9473B3B8BE9}" srcOrd="0" destOrd="1" presId="urn:microsoft.com/office/officeart/2005/8/layout/default"/>
    <dgm:cxn modelId="{228E7FEE-C88D-429E-BE66-D4492B1E64C7}" type="presOf" srcId="{2F62CDFD-1687-4B89-8147-0F4A351A56E9}" destId="{CFB642E7-E6AB-47D9-9016-09C1CB2C61F6}" srcOrd="0" destOrd="1" presId="urn:microsoft.com/office/officeart/2005/8/layout/default"/>
    <dgm:cxn modelId="{23643AF2-FC96-48E4-A960-AA7E6086B24F}" srcId="{CEE34142-6B72-4CA2-9C26-AC3716698A96}" destId="{495FE8BB-B246-42B0-A997-AE07C64BD89C}" srcOrd="1" destOrd="0" parTransId="{EC2CCA79-D70D-4E19-943A-898C5D08CCB3}" sibTransId="{50E893E8-0302-4D16-AE96-F99E837B3C30}"/>
    <dgm:cxn modelId="{276C7C55-21C3-41D3-A64A-477E3BD3D1A3}" type="presParOf" srcId="{CAE964B7-10E8-4969-B6FD-12EF7BBAA26D}" destId="{2E27B961-FA86-4665-9F75-B9473B3B8BE9}" srcOrd="0" destOrd="0" presId="urn:microsoft.com/office/officeart/2005/8/layout/default"/>
    <dgm:cxn modelId="{2F9DB18E-A2A5-4DB5-8DB3-784E5F9D85D1}" type="presParOf" srcId="{CAE964B7-10E8-4969-B6FD-12EF7BBAA26D}" destId="{597F0594-BBCB-45D2-BBF1-B788B98D02E1}" srcOrd="1" destOrd="0" presId="urn:microsoft.com/office/officeart/2005/8/layout/default"/>
    <dgm:cxn modelId="{E908F8E2-425D-4A80-957B-02529A31281D}" type="presParOf" srcId="{CAE964B7-10E8-4969-B6FD-12EF7BBAA26D}" destId="{CFB642E7-E6AB-47D9-9016-09C1CB2C61F6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27B961-FA86-4665-9F75-B9473B3B8BE9}">
      <dsp:nvSpPr>
        <dsp:cNvPr id="0" name=""/>
        <dsp:cNvSpPr/>
      </dsp:nvSpPr>
      <dsp:spPr>
        <a:xfrm>
          <a:off x="1283" y="561989"/>
          <a:ext cx="5006206" cy="3003723"/>
        </a:xfrm>
        <a:prstGeom prst="rect">
          <a:avLst/>
        </a:prstGeom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 err="1"/>
            <a:t>Ulaz</a:t>
          </a:r>
          <a:endParaRPr lang="en-US" sz="3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err="1"/>
            <a:t>Dijagonaln</a:t>
          </a:r>
          <a:r>
            <a:rPr lang="hr-HR" sz="2400" kern="1200" dirty="0"/>
            <a:t>i vrhovi pravokutnog područja</a:t>
          </a:r>
          <a:endParaRPr lang="en-US" sz="2400" kern="1200" dirty="0"/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g</a:t>
          </a:r>
          <a:r>
            <a:rPr lang="hr-HR" sz="2200" kern="1200"/>
            <a:t>eografska širina i dužina</a:t>
          </a:r>
          <a:endParaRPr lang="en-US" sz="22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r-HR" sz="2400" kern="1200"/>
            <a:t>Faktor skaliranja visine terena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Opcionalno generiranje stabala</a:t>
          </a:r>
          <a:endParaRPr lang="en-US" sz="2400" kern="1200" dirty="0"/>
        </a:p>
      </dsp:txBody>
      <dsp:txXfrm>
        <a:off x="1283" y="561989"/>
        <a:ext cx="5006206" cy="3003723"/>
      </dsp:txXfrm>
    </dsp:sp>
    <dsp:sp modelId="{CFB642E7-E6AB-47D9-9016-09C1CB2C61F6}">
      <dsp:nvSpPr>
        <dsp:cNvPr id="0" name=""/>
        <dsp:cNvSpPr/>
      </dsp:nvSpPr>
      <dsp:spPr>
        <a:xfrm>
          <a:off x="5508110" y="561989"/>
          <a:ext cx="5006206" cy="3003723"/>
        </a:xfrm>
        <a:prstGeom prst="rect">
          <a:avLst/>
        </a:prstGeom>
        <a:gradFill flip="none" rotWithShape="0">
          <a:gsLst>
            <a:gs pos="0">
              <a:schemeClr val="dk2">
                <a:hueOff val="0"/>
                <a:satOff val="0"/>
                <a:lumOff val="0"/>
                <a:shade val="30000"/>
                <a:satMod val="115000"/>
              </a:schemeClr>
            </a:gs>
            <a:gs pos="50000">
              <a:schemeClr val="dk2">
                <a:hueOff val="0"/>
                <a:satOff val="0"/>
                <a:lumOff val="0"/>
                <a:shade val="67500"/>
                <a:satMod val="115000"/>
              </a:schemeClr>
            </a:gs>
            <a:gs pos="100000">
              <a:schemeClr val="dk2">
                <a:hueOff val="0"/>
                <a:satOff val="0"/>
                <a:lumOff val="0"/>
                <a:shade val="100000"/>
                <a:satMod val="115000"/>
              </a:schemeClr>
            </a:gs>
          </a:gsLst>
          <a:lin ang="16200000" scaled="1"/>
          <a:tileRect/>
        </a:gra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 err="1"/>
            <a:t>Izlaz</a:t>
          </a:r>
          <a:endParaRPr lang="en-US" sz="3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Trodimenzionalni model grada</a:t>
          </a:r>
          <a:endParaRPr lang="en-US" sz="2400" kern="1200" dirty="0"/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omjer 1:1</a:t>
          </a:r>
          <a:endParaRPr lang="en-US" sz="2200" kern="1200" dirty="0"/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teren</a:t>
          </a:r>
          <a:endParaRPr lang="en-US" sz="2200" kern="1200" dirty="0"/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zgrade</a:t>
          </a:r>
          <a:endParaRPr lang="en-US" sz="2200" kern="1200" dirty="0"/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stabla</a:t>
          </a:r>
          <a:endParaRPr lang="en-US" sz="2200" kern="1200" dirty="0"/>
        </a:p>
      </dsp:txBody>
      <dsp:txXfrm>
        <a:off x="5508110" y="561989"/>
        <a:ext cx="5006206" cy="30037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9B9F6C-D6AF-47AF-94D6-0064B3F602F5}" type="datetimeFigureOut">
              <a:rPr lang="hr-HR" smtClean="0"/>
              <a:t>6.7.2020.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EC4581-516A-40BC-9EF0-05B8EA57E78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2944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34F1B-FA3B-4D2E-893E-1C85D36BB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537C33-7C94-4B92-A83A-E8DB09F7E4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38A92-3671-469D-A978-B620556E2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174C7-344C-4DEC-A21B-012A1139F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hr-H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7ACB0-B5D6-4FF1-9F85-709EC36E4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885648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1102B-F86D-4599-9369-0735AD06C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BC533A-B883-4553-B164-464BEF64E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201E4-97BB-4422-A236-635B022C7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19F00-DA60-4BFC-B5E5-53944CB52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EFFF7-88D0-4C30-A81B-EBDBC9618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6D6B912-0BC4-4421-81B5-25C3710C19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6325110"/>
            <a:ext cx="685800" cy="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05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FAED64-FFC0-43A6-AB5F-B9E74B30BE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C60C0-16C5-4109-B8F0-C1E85918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2A4E2-0F89-4B4F-AAE0-DA7998518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32E1C-C5FA-4E02-8440-3858B72D4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FB1F0-61D3-4B36-A79D-7DA77302C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88DB82-1D8B-4B32-893C-6006DC8BDA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6325110"/>
            <a:ext cx="685800" cy="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496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CC3EC-5A32-4687-AC8D-CF5856598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6E6B1-D5EF-46AC-A8EE-773438F02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A4CD2-22CE-45C9-BA74-585AAC5DA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hr-HR"/>
              <a:t>7.7.2020.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1F051-E10C-4EC0-9317-DEA4F4677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CFDE9-03D4-412A-A117-259767272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92D500A4-7A4A-4D41-89B3-C61B63D961FB}" type="slidenum">
              <a:rPr lang="hr-HR" smtClean="0"/>
              <a:pPr/>
              <a:t>‹#›</a:t>
            </a:fld>
            <a:endParaRPr lang="hr-HR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14C1A53E-5105-4DEF-8A61-ECBF35A820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6325110"/>
            <a:ext cx="685800" cy="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8831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FB65-C197-47CC-999C-A90466011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hr-H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B7D13-516A-4B45-B904-D2CA064F7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BEA73-57FA-4A4B-A362-C1C8C043F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 dirty="0"/>
              <a:t>7.7.2020.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9073F-43C5-4228-B297-039EE4C6D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8D359-918C-4403-85D9-29488174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681299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102EF-D05E-4EBA-B9E1-89DE6D833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843ED-8853-4959-A27B-B988408147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F9B23F-2DCA-47D3-9E2B-3DCED6C25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E4B7B-27E3-4289-9464-F4B459426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A4319-A401-4525-922D-1C8A91A87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B07F1-1B70-4283-B7B3-72DBF398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C70F8BDA-464D-4EDB-92AA-F593448FCE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6325110"/>
            <a:ext cx="685800" cy="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3839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9975A-76DE-4337-89CB-4605ECE4B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7C110-1E4F-4879-B706-38C89B4E8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02C195-0DBE-4C30-A493-C0AF3C5EA7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55613C-05B9-4F69-9215-480C93B06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41DBD0-50EA-4933-BE43-FE26D25B12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E4802-8E0A-4D1E-A0B2-CDA881618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503B9D-55FD-4980-A979-6DEBDF79D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AF615F-E781-4C49-8CC7-5D886F0CA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5E7A23BB-A9CF-4859-B9C2-87C81426CD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6325110"/>
            <a:ext cx="685800" cy="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253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AF585-89A4-433A-8BEE-8E721A17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DA3B43-112A-48CB-8E88-66293F1FB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7425AD-B027-4285-8491-16E55979C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B5E79-738B-493D-8C2B-B49C28F8E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BB56AA1E-0F85-467F-8022-2DE576A61C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6325110"/>
            <a:ext cx="685800" cy="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863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3F5A00-4286-42C6-9004-7493BFCB3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B4E0D-62B2-49D5-833D-878A7988F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C89641-B024-4C9D-B8FF-742973908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6F193679-1E0C-41DA-BB80-0B277AB501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6325110"/>
            <a:ext cx="685800" cy="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5158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F0FE-0FE0-4B6B-ADAD-57A8274D1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8479B-CD91-4859-B7CC-8151B4713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5FF45A-E8CB-42AC-BE5D-113B7869B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A698D-2557-4230-9E1B-02E22CCFB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B5B0CB-2FFF-4A98-9188-B666A9224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0A968-175D-4C38-844E-B3D191AFB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B5DDF9B-214F-4103-9176-2564C69D51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6325110"/>
            <a:ext cx="685800" cy="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6131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90915-D901-446D-9A6D-3440A686C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B8A6B0-2049-4D01-959D-9EE067513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AD27A-FA45-4252-91B5-FFB7A915C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CA1F22-7E24-437A-B83F-E10AA6670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0F1B-532A-427A-B2F2-FF6B7DF8E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A07E88-F45A-43BA-92D5-C7E02DD94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‹#›</a:t>
            </a:fld>
            <a:endParaRPr lang="hr-HR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B5825DC5-6230-4163-B3CB-A250EDBE20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6325110"/>
            <a:ext cx="685800" cy="42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297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4A9FC02-135C-46E4-B9CA-105CF6F4F7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alphaModFix amt="1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8912FD-BECE-4352-89D6-E7FAAD661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hr-H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41A93-A63D-44F6-A431-6B91D0539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hr-H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CEBED-8155-4FFF-8D20-33B1344F7E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hr-HR" dirty="0"/>
              <a:t>7.7.2020.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31B08-3C75-465B-9821-7429954386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r-H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5E2D0-9D41-448F-8060-7A186AAE1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92D500A4-7A4A-4D41-89B3-C61B63D961FB}" type="slidenum">
              <a:rPr lang="hr-HR" smtClean="0"/>
              <a:pPr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378032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rgbClr val="F6F7ED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9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9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Mesaric/BSc-Thesis-FER-2020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E8698-83E9-4D36-9FC6-ECB0AA13F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2144" y="1780515"/>
            <a:ext cx="8887709" cy="1693863"/>
          </a:xfrm>
        </p:spPr>
        <p:txBody>
          <a:bodyPr anchor="ctr">
            <a:normAutofit fontScale="90000"/>
          </a:bodyPr>
          <a:lstStyle/>
          <a:p>
            <a:r>
              <a:rPr lang="pl-PL" sz="4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dijela grada Zagreba temeljen na realnim podacima</a:t>
            </a:r>
            <a:endParaRPr lang="hr-HR" sz="4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8F656C-14EB-4486-BE11-D562B0EF78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1010" y="5701915"/>
            <a:ext cx="2246722" cy="1061839"/>
          </a:xfrm>
        </p:spPr>
        <p:txBody>
          <a:bodyPr anchor="ctr">
            <a:normAutofit/>
          </a:bodyPr>
          <a:lstStyle/>
          <a:p>
            <a:pPr algn="l"/>
            <a:r>
              <a:rPr lang="en-US" sz="1100" b="1" dirty="0"/>
              <a:t>/</a:t>
            </a:r>
            <a:r>
              <a:rPr lang="pl-PL" sz="1100" b="1" dirty="0"/>
              <a:t>Zavod za elektroniku,</a:t>
            </a:r>
            <a:br>
              <a:rPr lang="en-US" sz="1100" b="1" dirty="0"/>
            </a:br>
            <a:r>
              <a:rPr lang="pl-PL" sz="1100" b="1" dirty="0"/>
              <a:t>mikroelektroniku,</a:t>
            </a:r>
            <a:br>
              <a:rPr lang="en-US" sz="1100" b="1" dirty="0"/>
            </a:br>
            <a:r>
              <a:rPr lang="pl-PL" sz="1100" b="1" dirty="0"/>
              <a:t>računalne i inteligentne</a:t>
            </a:r>
            <a:br>
              <a:rPr lang="en-US" sz="1100" b="1" dirty="0"/>
            </a:br>
            <a:r>
              <a:rPr lang="pl-PL" sz="1100" b="1" dirty="0"/>
              <a:t>sustave</a:t>
            </a:r>
            <a:endParaRPr lang="hr-HR" sz="1100" b="1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F8BC1E9-7AB5-47A3-87D2-7147F554302B}"/>
              </a:ext>
            </a:extLst>
          </p:cNvPr>
          <p:cNvSpPr txBox="1">
            <a:spLocks/>
          </p:cNvSpPr>
          <p:nvPr/>
        </p:nvSpPr>
        <p:spPr>
          <a:xfrm>
            <a:off x="3479799" y="3921642"/>
            <a:ext cx="5232400" cy="1242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hr-HR" dirty="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Luka Mesarić</a:t>
            </a:r>
            <a:br>
              <a:rPr lang="hr-HR" dirty="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hr-HR" dirty="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Mentorica:  prof. dr. sc. Željka Mihajlović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0A82239-24F8-4871-9D56-CAD72CBC439A}"/>
              </a:ext>
            </a:extLst>
          </p:cNvPr>
          <p:cNvSpPr txBox="1">
            <a:spLocks/>
          </p:cNvSpPr>
          <p:nvPr/>
        </p:nvSpPr>
        <p:spPr>
          <a:xfrm>
            <a:off x="4495799" y="6029635"/>
            <a:ext cx="3200400" cy="40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sz="1800" dirty="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Zagreb, 7. srpnja 2020.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5977F4DA-82B9-4107-AA15-D0707D1B5A1F}"/>
              </a:ext>
            </a:extLst>
          </p:cNvPr>
          <p:cNvSpPr txBox="1">
            <a:spLocks/>
          </p:cNvSpPr>
          <p:nvPr/>
        </p:nvSpPr>
        <p:spPr>
          <a:xfrm>
            <a:off x="4070350" y="586334"/>
            <a:ext cx="4051300" cy="427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sz="2000" dirty="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ZAVRŠNI 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RAD</a:t>
            </a:r>
            <a:r>
              <a:rPr lang="hr-HR" sz="2000" dirty="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br. 6647</a:t>
            </a: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92070C11-470D-4895-818D-240B1090F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11527"/>
            <a:ext cx="3882072" cy="124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6208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90D57C52-CC51-456E-BF65-AB7C7D1E2B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52" y="1825625"/>
            <a:ext cx="5404397" cy="29660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755BD4-81C3-4A89-9ED6-5CA0F927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Stabla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A3E7A-6F02-49BA-AE44-48BEAC3C8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086351" cy="4351338"/>
          </a:xfrm>
        </p:spPr>
        <p:txBody>
          <a:bodyPr/>
          <a:lstStyle/>
          <a:p>
            <a:r>
              <a:rPr lang="en-US" dirty="0" err="1"/>
              <a:t>Katastar</a:t>
            </a:r>
            <a:r>
              <a:rPr lang="en-US" dirty="0"/>
              <a:t> </a:t>
            </a:r>
            <a:r>
              <a:rPr lang="en-US" dirty="0" err="1"/>
              <a:t>zelenila</a:t>
            </a:r>
            <a:r>
              <a:rPr lang="en-US" dirty="0"/>
              <a:t> </a:t>
            </a:r>
            <a:r>
              <a:rPr lang="en-US" dirty="0" err="1"/>
              <a:t>Zrinjevca</a:t>
            </a:r>
            <a:endParaRPr lang="en-US" dirty="0"/>
          </a:p>
          <a:p>
            <a:r>
              <a:rPr lang="en-US" dirty="0"/>
              <a:t>Tri </a:t>
            </a:r>
            <a:r>
              <a:rPr lang="en-US" dirty="0" err="1"/>
              <a:t>vrste</a:t>
            </a:r>
            <a:r>
              <a:rPr lang="en-US" dirty="0"/>
              <a:t> </a:t>
            </a:r>
            <a:r>
              <a:rPr lang="hr-HR" dirty="0"/>
              <a:t>krošnji</a:t>
            </a:r>
            <a:endParaRPr lang="en-US" dirty="0"/>
          </a:p>
          <a:p>
            <a:pPr lvl="1"/>
            <a:r>
              <a:rPr lang="hr-HR" dirty="0"/>
              <a:t>stožac</a:t>
            </a:r>
          </a:p>
          <a:p>
            <a:pPr lvl="1"/>
            <a:r>
              <a:rPr lang="hr-HR" i="1" dirty="0"/>
              <a:t>Ico Sphere</a:t>
            </a:r>
            <a:endParaRPr lang="hr-HR" dirty="0"/>
          </a:p>
          <a:p>
            <a:pPr lvl="1"/>
            <a:r>
              <a:rPr lang="hr-HR" dirty="0"/>
              <a:t>UV sfera</a:t>
            </a:r>
          </a:p>
          <a:p>
            <a:r>
              <a:rPr lang="hr-HR" dirty="0"/>
              <a:t>Sluč</a:t>
            </a:r>
            <a:r>
              <a:rPr lang="en-US" dirty="0" err="1"/>
              <a:t>ajan</a:t>
            </a:r>
            <a:r>
              <a:rPr lang="hr-HR" dirty="0"/>
              <a:t> odabir parametara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10</a:t>
            </a:fld>
            <a:endParaRPr lang="hr-H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EF7872-CA11-4AF9-A7C3-C271A8D320C2}"/>
              </a:ext>
            </a:extLst>
          </p:cNvPr>
          <p:cNvSpPr txBox="1"/>
          <p:nvPr/>
        </p:nvSpPr>
        <p:spPr>
          <a:xfrm>
            <a:off x="6305552" y="4791710"/>
            <a:ext cx="5404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Primjeri stabala korištenih u modelu grada</a:t>
            </a:r>
          </a:p>
        </p:txBody>
      </p:sp>
    </p:spTree>
    <p:extLst>
      <p:ext uri="{BB962C8B-B14F-4D97-AF65-F5344CB8AC3E}">
        <p14:creationId xmlns:p14="http://schemas.microsoft.com/office/powerpoint/2010/main" val="15271405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, ship, keyboard, sitting&#10;&#10;Description automatically generated">
            <a:extLst>
              <a:ext uri="{FF2B5EF4-FFF2-40B4-BE49-F238E27FC236}">
                <a16:creationId xmlns:a16="http://schemas.microsoft.com/office/drawing/2014/main" id="{CFCEB64F-0D54-4871-819D-4ABE349947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" r="9748" b="-2"/>
          <a:stretch/>
        </p:blipFill>
        <p:spPr>
          <a:xfrm>
            <a:off x="3615388" y="10"/>
            <a:ext cx="85766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755BD4-81C3-4A89-9ED6-5CA0F9270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11880"/>
            <a:ext cx="3615388" cy="1325563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Rezultati</a:t>
            </a:r>
            <a:endParaRPr lang="hr-H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11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82011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Picture 8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73B6E471-B678-4198-AE14-C7EE9EBAC9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D500A4-7A4A-4D41-89B3-C61B63D961FB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400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B6E471-B678-4198-AE14-C7EE9EBAC9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D500A4-7A4A-4D41-89B3-C61B63D961FB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917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B6E471-B678-4198-AE14-C7EE9EBAC9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7" r="1424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2D500A4-7A4A-4D41-89B3-C61B63D961FB}" type="slidenum">
              <a:rPr lang="en-US" smtClean="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918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5BD4-81C3-4A89-9ED6-5CA0F9270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 err="1"/>
              <a:t>Demonstracija</a:t>
            </a:r>
            <a:endParaRPr lang="hr-H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15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944251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16</a:t>
            </a:fld>
            <a:endParaRPr lang="hr-HR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3F0B7F0-20AC-4C24-913D-52FDB248A812}"/>
              </a:ext>
            </a:extLst>
          </p:cNvPr>
          <p:cNvSpPr txBox="1">
            <a:spLocks/>
          </p:cNvSpPr>
          <p:nvPr/>
        </p:nvSpPr>
        <p:spPr>
          <a:xfrm>
            <a:off x="2924363" y="2417413"/>
            <a:ext cx="6343274" cy="1316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>
                <a:solidFill>
                  <a:srgbClr val="F6F7ED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ctr"/>
            <a:r>
              <a:rPr lang="hr-HR" sz="5400" b="1" dirty="0"/>
              <a:t>Hvala na pažnji!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626D7EA-05B2-4B2A-9F3C-933E7D07456F}"/>
              </a:ext>
            </a:extLst>
          </p:cNvPr>
          <p:cNvSpPr txBox="1">
            <a:spLocks/>
          </p:cNvSpPr>
          <p:nvPr/>
        </p:nvSpPr>
        <p:spPr>
          <a:xfrm>
            <a:off x="2746375" y="4495800"/>
            <a:ext cx="6699250" cy="627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r-HR" sz="2000" dirty="0">
                <a:solidFill>
                  <a:srgbClr val="B3D3E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https://github.com/LMesaric/BSc-Thesis-FER-2020</a:t>
            </a:r>
            <a:r>
              <a:rPr lang="hr-HR" sz="2000" dirty="0">
                <a:solidFill>
                  <a:srgbClr val="B3D3E9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16370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A6CD1-D556-433E-AE82-D15D5965F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Sadr</a:t>
            </a:r>
            <a:r>
              <a:rPr lang="hr-HR" dirty="0"/>
              <a:t>žaj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53EDF-398E-41CA-86CF-5D7EA7F9D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Uvod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hr-H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Korištene tehnologije i alati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hr-H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Teren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hr-H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Građevine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hr-H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Stabla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hr-H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Rezultati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hr-H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Demonstracija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A707-D97B-4B45-B980-927EC39A1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EBC70B-DE5E-4CBC-95DE-E706372BC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2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139855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92B19-47E2-43F2-A5D4-0993B1DD97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A4AF39-DB27-4EEC-8EEB-EBAB74C85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2D500A4-7A4A-4D41-89B3-C61B63D961FB}" type="slidenum">
              <a:rPr lang="hr-HR" smtClean="0"/>
              <a:pPr>
                <a:spcAft>
                  <a:spcPts val="600"/>
                </a:spcAft>
              </a:pPr>
              <a:t>3</a:t>
            </a:fld>
            <a:endParaRPr lang="hr-HR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1E80497-2B61-4926-9012-6F470DA716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0965827"/>
              </p:ext>
            </p:extLst>
          </p:nvPr>
        </p:nvGraphicFramePr>
        <p:xfrm>
          <a:off x="838200" y="1825625"/>
          <a:ext cx="10515600" cy="41277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4" name="Title 43">
            <a:extLst>
              <a:ext uri="{FF2B5EF4-FFF2-40B4-BE49-F238E27FC236}">
                <a16:creationId xmlns:a16="http://schemas.microsoft.com/office/drawing/2014/main" id="{D1B0BBA8-0006-4283-9A87-B20CF073E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Uvod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2706712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C7F34-619D-4558-B08F-94880B929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r-HR" dirty="0"/>
              <a:t>Korištene tehnologije i alati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EF0F2-B0C8-45EF-B0C3-C0B16BC8E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4081" cy="4351338"/>
          </a:xfrm>
        </p:spPr>
        <p:txBody>
          <a:bodyPr/>
          <a:lstStyle/>
          <a:p>
            <a:r>
              <a:rPr lang="en-US" dirty="0"/>
              <a:t>Blender 2.82</a:t>
            </a:r>
          </a:p>
          <a:p>
            <a:pPr lvl="1"/>
            <a:r>
              <a:rPr lang="hr-HR" dirty="0"/>
              <a:t>p</a:t>
            </a:r>
            <a:r>
              <a:rPr lang="en-US" dirty="0" err="1"/>
              <a:t>rogramski</a:t>
            </a:r>
            <a:r>
              <a:rPr lang="en-US" dirty="0"/>
              <a:t> </a:t>
            </a:r>
            <a:r>
              <a:rPr lang="hr-HR" dirty="0"/>
              <a:t>dodatak</a:t>
            </a:r>
            <a:r>
              <a:rPr lang="en-US" dirty="0"/>
              <a:t> (</a:t>
            </a:r>
            <a:r>
              <a:rPr lang="en-US" dirty="0" err="1"/>
              <a:t>engl.</a:t>
            </a:r>
            <a:r>
              <a:rPr lang="en-US" dirty="0"/>
              <a:t> </a:t>
            </a:r>
            <a:r>
              <a:rPr lang="en-US" i="1" dirty="0"/>
              <a:t>add-on</a:t>
            </a:r>
            <a:r>
              <a:rPr lang="en-US" dirty="0"/>
              <a:t>)</a:t>
            </a:r>
          </a:p>
          <a:p>
            <a:r>
              <a:rPr lang="en-US" dirty="0"/>
              <a:t>Python 3.7.4</a:t>
            </a:r>
          </a:p>
          <a:p>
            <a:r>
              <a:rPr lang="en-US" dirty="0"/>
              <a:t>Unreal Engine 4.22.3</a:t>
            </a:r>
          </a:p>
          <a:p>
            <a:endParaRPr lang="en-US" dirty="0"/>
          </a:p>
          <a:p>
            <a:r>
              <a:rPr lang="en-US" dirty="0" err="1"/>
              <a:t>Dodatne</a:t>
            </a:r>
            <a:r>
              <a:rPr lang="en-US" dirty="0"/>
              <a:t> Python </a:t>
            </a:r>
            <a:r>
              <a:rPr lang="en-US" dirty="0" err="1"/>
              <a:t>biblioteke</a:t>
            </a:r>
            <a:endParaRPr lang="en-US" dirty="0"/>
          </a:p>
          <a:p>
            <a:pPr lvl="1"/>
            <a:r>
              <a:rPr lang="hr-HR" dirty="0"/>
              <a:t>Requests: HTTP for Humans™</a:t>
            </a:r>
            <a:endParaRPr lang="en-US" dirty="0"/>
          </a:p>
          <a:p>
            <a:pPr lvl="1"/>
            <a:r>
              <a:rPr lang="hr-HR" dirty="0"/>
              <a:t>Pillow</a:t>
            </a:r>
            <a:r>
              <a:rPr lang="en-US" dirty="0"/>
              <a:t> </a:t>
            </a:r>
            <a:r>
              <a:rPr lang="hr-HR" dirty="0"/>
              <a:t>(</a:t>
            </a:r>
            <a:r>
              <a:rPr lang="hr-HR" i="1" dirty="0"/>
              <a:t>Python Imaging Library</a:t>
            </a:r>
            <a:r>
              <a:rPr lang="hr-HR" dirty="0"/>
              <a:t>)</a:t>
            </a:r>
            <a:endParaRPr lang="en-US" dirty="0"/>
          </a:p>
          <a:p>
            <a:pPr lvl="1"/>
            <a:r>
              <a:rPr lang="hr-HR" dirty="0"/>
              <a:t>pyproj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331D5-BB1B-4269-8EDE-011997EE25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ADE25E-0566-40D8-8701-E3B30178B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2D500A4-7A4A-4D41-89B3-C61B63D961FB}" type="slidenum">
              <a:rPr lang="hr-HR" smtClean="0"/>
              <a:t>4</a:t>
            </a:fld>
            <a:endParaRPr lang="hr-HR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6D6C038-5B49-4BC1-99BE-8DA73AC2F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1825625"/>
            <a:ext cx="2278397" cy="38277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5FA6C3-7DC3-4866-80DA-F0CAAAF54926}"/>
              </a:ext>
            </a:extLst>
          </p:cNvPr>
          <p:cNvSpPr txBox="1"/>
          <p:nvPr/>
        </p:nvSpPr>
        <p:spPr>
          <a:xfrm>
            <a:off x="8378198" y="5701906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Korisni</a:t>
            </a:r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čko sučelje dodatka</a:t>
            </a:r>
          </a:p>
        </p:txBody>
      </p:sp>
    </p:spTree>
    <p:extLst>
      <p:ext uri="{BB962C8B-B14F-4D97-AF65-F5344CB8AC3E}">
        <p14:creationId xmlns:p14="http://schemas.microsoft.com/office/powerpoint/2010/main" val="1492670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5BD4-81C3-4A89-9ED6-5CA0F9270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Teren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A3E7A-6F02-49BA-AE44-48BEAC3C8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45200" cy="4351338"/>
          </a:xfrm>
        </p:spPr>
        <p:txBody>
          <a:bodyPr/>
          <a:lstStyle/>
          <a:p>
            <a:r>
              <a:rPr lang="en-US" dirty="0" err="1"/>
              <a:t>Visinska</a:t>
            </a:r>
            <a:r>
              <a:rPr lang="en-US" dirty="0"/>
              <a:t> </a:t>
            </a:r>
            <a:r>
              <a:rPr lang="en-US" dirty="0" err="1"/>
              <a:t>mapa</a:t>
            </a:r>
            <a:r>
              <a:rPr lang="en-US" dirty="0"/>
              <a:t> (</a:t>
            </a:r>
            <a:r>
              <a:rPr lang="en-US" dirty="0" err="1"/>
              <a:t>engl.</a:t>
            </a:r>
            <a:r>
              <a:rPr lang="en-US" dirty="0"/>
              <a:t> </a:t>
            </a:r>
            <a:r>
              <a:rPr lang="en-US" i="1" dirty="0"/>
              <a:t>h</a:t>
            </a:r>
            <a:r>
              <a:rPr lang="hr-HR" i="1" dirty="0"/>
              <a:t>eightmap</a:t>
            </a:r>
            <a:r>
              <a:rPr lang="en-US" dirty="0"/>
              <a:t>)</a:t>
            </a:r>
          </a:p>
          <a:p>
            <a:pPr lvl="1"/>
            <a:r>
              <a:rPr lang="hr-HR" dirty="0"/>
              <a:t>v</a:t>
            </a:r>
            <a:r>
              <a:rPr lang="en-US" dirty="0" err="1"/>
              <a:t>isina</a:t>
            </a:r>
            <a:r>
              <a:rPr lang="en-US" dirty="0"/>
              <a:t> </a:t>
            </a:r>
            <a:r>
              <a:rPr lang="en-US" dirty="0" err="1"/>
              <a:t>određena</a:t>
            </a:r>
            <a:r>
              <a:rPr lang="en-US" dirty="0"/>
              <a:t> </a:t>
            </a:r>
            <a:r>
              <a:rPr lang="en-US" dirty="0" err="1"/>
              <a:t>vrijednošću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slikovnih</a:t>
            </a:r>
            <a:r>
              <a:rPr lang="en-US" dirty="0"/>
              <a:t> </a:t>
            </a:r>
            <a:r>
              <a:rPr lang="en-US" dirty="0" err="1"/>
              <a:t>elemenata</a:t>
            </a:r>
            <a:endParaRPr lang="en-US" dirty="0"/>
          </a:p>
          <a:p>
            <a:pPr lvl="1"/>
            <a:r>
              <a:rPr lang="hr-HR" i="1" dirty="0"/>
              <a:t>terrain.part</a:t>
            </a:r>
            <a:r>
              <a:rPr lang="en-US" i="1" dirty="0"/>
              <a:t>y</a:t>
            </a:r>
          </a:p>
          <a:p>
            <a:r>
              <a:rPr lang="en-US" dirty="0"/>
              <a:t>M</a:t>
            </a:r>
            <a:r>
              <a:rPr lang="hr-HR" dirty="0"/>
              <a:t>odifikator za premještanje vrhova (engl. </a:t>
            </a:r>
            <a:r>
              <a:rPr lang="hr-HR" i="1" dirty="0"/>
              <a:t>displace modifier</a:t>
            </a:r>
            <a:r>
              <a:rPr lang="hr-HR" dirty="0"/>
              <a:t>)</a:t>
            </a:r>
          </a:p>
          <a:p>
            <a:r>
              <a:rPr lang="hr-HR" dirty="0"/>
              <a:t>Modificirano dvodimenzionalno</a:t>
            </a:r>
            <a:r>
              <a:rPr lang="en-US" dirty="0"/>
              <a:t> </a:t>
            </a:r>
            <a:r>
              <a:rPr lang="hr-HR" dirty="0"/>
              <a:t>binarno pretraživanje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hr-HR" dirty="0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2D500A4-7A4A-4D41-89B3-C61B63D961FB}" type="slidenum">
              <a:rPr lang="hr-HR" smtClean="0"/>
              <a:t>5</a:t>
            </a:fld>
            <a:endParaRPr lang="hr-H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7D717B-CE31-4A11-8C9A-44D7E164C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905" y="1690688"/>
            <a:ext cx="3294895" cy="32948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22638BF-3BAE-491D-92F2-004A8C976B12}"/>
              </a:ext>
            </a:extLst>
          </p:cNvPr>
          <p:cNvSpPr txBox="1"/>
          <p:nvPr/>
        </p:nvSpPr>
        <p:spPr>
          <a:xfrm>
            <a:off x="7904060" y="5002561"/>
            <a:ext cx="3604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Visinska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mapa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Zagreba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Medvednice</a:t>
            </a:r>
            <a:endParaRPr lang="hr-HR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1933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5BD4-81C3-4A89-9ED6-5CA0F9270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Građevine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A3E7A-6F02-49BA-AE44-48BEAC3C8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2936" cy="4351338"/>
          </a:xfrm>
        </p:spPr>
        <p:txBody>
          <a:bodyPr/>
          <a:lstStyle/>
          <a:p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OpenStreetMap (OSM)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Overpass API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JSON</a:t>
            </a:r>
          </a:p>
          <a:p>
            <a:pPr lvl="1"/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čvorovi (engl. </a:t>
            </a:r>
            <a:r>
              <a:rPr lang="hr-HR" i="1" dirty="0">
                <a:solidFill>
                  <a:schemeClr val="bg1">
                    <a:lumMod val="95000"/>
                  </a:schemeClr>
                </a:solidFill>
              </a:rPr>
              <a:t>node</a:t>
            </a:r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p</a:t>
            </a:r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utevi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(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engl.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i="1" dirty="0">
                <a:solidFill>
                  <a:schemeClr val="bg1">
                    <a:lumMod val="95000"/>
                  </a:schemeClr>
                </a:solidFill>
              </a:rPr>
              <a:t>way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pPr lvl="1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relacije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(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engl.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i="1" dirty="0">
                <a:solidFill>
                  <a:schemeClr val="bg1">
                    <a:lumMod val="95000"/>
                  </a:schemeClr>
                </a:solidFill>
              </a:rPr>
              <a:t>relation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Rijetki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podatci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o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visini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(3,74%)</a:t>
            </a:r>
            <a:endParaRPr lang="hr-H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2D500A4-7A4A-4D41-89B3-C61B63D961FB}" type="slidenum">
              <a:rPr lang="hr-HR" smtClean="0"/>
              <a:t>6</a:t>
            </a:fld>
            <a:endParaRPr lang="hr-HR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5A65E988-8F25-4958-BD77-3098B7EBF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50" y="1312159"/>
            <a:ext cx="5529083" cy="4233681"/>
          </a:xfrm>
          <a:prstGeom prst="rect">
            <a:avLst/>
          </a:prstGeom>
        </p:spPr>
      </p:pic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2C46D6B3-0DE4-4669-A3D7-E468721B51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368" y="1312158"/>
            <a:ext cx="5529083" cy="42336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874824-75F5-45B6-82E7-3975B435545F}"/>
              </a:ext>
            </a:extLst>
          </p:cNvPr>
          <p:cNvSpPr txBox="1"/>
          <p:nvPr/>
        </p:nvSpPr>
        <p:spPr>
          <a:xfrm>
            <a:off x="7234608" y="5545839"/>
            <a:ext cx="3602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Sve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gra</a:t>
            </a:r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đevine u Zagrebu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7DDD39-91D2-4874-B0B1-05CE5F21B851}"/>
              </a:ext>
            </a:extLst>
          </p:cNvPr>
          <p:cNvSpPr txBox="1"/>
          <p:nvPr/>
        </p:nvSpPr>
        <p:spPr>
          <a:xfrm>
            <a:off x="6262586" y="5545839"/>
            <a:ext cx="5529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dirty="0">
                <a:solidFill>
                  <a:schemeClr val="bg1">
                    <a:lumMod val="95000"/>
                  </a:schemeClr>
                </a:solidFill>
              </a:rPr>
              <a:t>Građevine u Zagrebu za koje postoje podatci o visini</a:t>
            </a:r>
            <a:endParaRPr lang="hr-HR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3224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5BD4-81C3-4A89-9ED6-5CA0F927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Građevine</a:t>
            </a:r>
            <a:r>
              <a:rPr lang="en-US" dirty="0"/>
              <a:t> – </a:t>
            </a:r>
            <a:r>
              <a:rPr lang="en-US" dirty="0" err="1"/>
              <a:t>modeliranje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A3E7A-6F02-49BA-AE44-48BEAC3C8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53175" cy="4351338"/>
          </a:xfrm>
        </p:spPr>
        <p:txBody>
          <a:bodyPr/>
          <a:lstStyle/>
          <a:p>
            <a:r>
              <a:rPr lang="en-US" dirty="0" err="1"/>
              <a:t>Koordinate</a:t>
            </a:r>
            <a:r>
              <a:rPr lang="en-US" dirty="0"/>
              <a:t> to</a:t>
            </a:r>
            <a:r>
              <a:rPr lang="hr-HR" dirty="0"/>
              <a:t>čaka baze</a:t>
            </a:r>
          </a:p>
          <a:p>
            <a:r>
              <a:rPr lang="hr-HR" dirty="0"/>
              <a:t>Visina zgrade</a:t>
            </a:r>
          </a:p>
          <a:p>
            <a:r>
              <a:rPr lang="hr-HR" dirty="0"/>
              <a:t>Ravan krov</a:t>
            </a:r>
          </a:p>
          <a:p>
            <a:endParaRPr lang="hr-HR" dirty="0"/>
          </a:p>
          <a:p>
            <a:r>
              <a:rPr lang="hr-HR" dirty="0"/>
              <a:t>Složene relacije</a:t>
            </a:r>
          </a:p>
          <a:p>
            <a:pPr lvl="1"/>
            <a:r>
              <a:rPr lang="hr-HR" dirty="0"/>
              <a:t>geometrija čvrstih tijela (CSG)</a:t>
            </a:r>
          </a:p>
          <a:p>
            <a:pPr lvl="1"/>
            <a:r>
              <a:rPr lang="hr-HR" dirty="0"/>
              <a:t>oduzimanje unutarnjih dijelova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7</a:t>
            </a:fld>
            <a:endParaRPr lang="hr-HR"/>
          </a:p>
        </p:txBody>
      </p:sp>
      <p:pic>
        <p:nvPicPr>
          <p:cNvPr id="11" name="Picture 10" descr="A picture containing sitting, small, table, light&#10;&#10;Description automatically generated">
            <a:extLst>
              <a:ext uri="{FF2B5EF4-FFF2-40B4-BE49-F238E27FC236}">
                <a16:creationId xmlns:a16="http://schemas.microsoft.com/office/drawing/2014/main" id="{9460AD5C-2C83-4EFC-B0AA-E21C180C84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45" r="10792"/>
          <a:stretch/>
        </p:blipFill>
        <p:spPr>
          <a:xfrm>
            <a:off x="7362824" y="1690688"/>
            <a:ext cx="3324225" cy="37623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78C7B0-2860-4CDA-BC40-F45DE5AE28E5}"/>
              </a:ext>
            </a:extLst>
          </p:cNvPr>
          <p:cNvSpPr txBox="1"/>
          <p:nvPr/>
        </p:nvSpPr>
        <p:spPr>
          <a:xfrm>
            <a:off x="7181848" y="5453063"/>
            <a:ext cx="3686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Objekt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stvoren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samo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iz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to</a:t>
            </a:r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čaka baze</a:t>
            </a:r>
          </a:p>
        </p:txBody>
      </p:sp>
    </p:spTree>
    <p:extLst>
      <p:ext uri="{BB962C8B-B14F-4D97-AF65-F5344CB8AC3E}">
        <p14:creationId xmlns:p14="http://schemas.microsoft.com/office/powerpoint/2010/main" val="21154714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55BD4-81C3-4A89-9ED6-5CA0F9270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287" y="2368936"/>
            <a:ext cx="3032387" cy="2120127"/>
          </a:xfrm>
        </p:spPr>
        <p:txBody>
          <a:bodyPr>
            <a:normAutofit/>
          </a:bodyPr>
          <a:lstStyle/>
          <a:p>
            <a:r>
              <a:rPr lang="hr-HR" dirty="0"/>
              <a:t>Primjer </a:t>
            </a:r>
            <a:r>
              <a:rPr lang="en-US" dirty="0" err="1"/>
              <a:t>modeliranj</a:t>
            </a:r>
            <a:r>
              <a:rPr lang="hr-HR" dirty="0"/>
              <a:t>a</a:t>
            </a:r>
            <a:br>
              <a:rPr lang="en-US" dirty="0"/>
            </a:br>
            <a:r>
              <a:rPr lang="en-US" dirty="0" err="1"/>
              <a:t>relacija</a:t>
            </a:r>
            <a:endParaRPr lang="hr-H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0E6E1-925C-4FAF-A167-9F24F0F38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 dirty="0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77AF10-21EE-4C9F-AF32-1622156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8</a:t>
            </a:fld>
            <a:endParaRPr lang="hr-HR"/>
          </a:p>
        </p:txBody>
      </p:sp>
      <p:pic>
        <p:nvPicPr>
          <p:cNvPr id="7" name="Picture 6" descr="A picture containing photo, light, mirror, table&#10;&#10;Description automatically generated">
            <a:extLst>
              <a:ext uri="{FF2B5EF4-FFF2-40B4-BE49-F238E27FC236}">
                <a16:creationId xmlns:a16="http://schemas.microsoft.com/office/drawing/2014/main" id="{F9E87082-7438-4990-8AE0-821807F21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709" y="998190"/>
            <a:ext cx="3612982" cy="4197209"/>
          </a:xfrm>
          <a:prstGeom prst="rect">
            <a:avLst/>
          </a:prstGeom>
        </p:spPr>
      </p:pic>
      <p:pic>
        <p:nvPicPr>
          <p:cNvPr id="9" name="Picture 8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E1E3449-CB69-4BB9-8F8E-06A2595619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821" y="998190"/>
            <a:ext cx="3612981" cy="419507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EF54B5E-FF4C-4C22-A78B-7BBC9C914FF4}"/>
              </a:ext>
            </a:extLst>
          </p:cNvPr>
          <p:cNvSpPr txBox="1"/>
          <p:nvPr/>
        </p:nvSpPr>
        <p:spPr>
          <a:xfrm>
            <a:off x="4122821" y="5193264"/>
            <a:ext cx="3612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Slika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iz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web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su</a:t>
            </a:r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čelja </a:t>
            </a:r>
            <a:r>
              <a:rPr lang="hr-HR" i="1" dirty="0">
                <a:solidFill>
                  <a:schemeClr val="bg1">
                    <a:lumMod val="95000"/>
                  </a:schemeClr>
                </a:solidFill>
              </a:rPr>
              <a:t>Overpass Turbo</a:t>
            </a:r>
            <a:endParaRPr lang="hr-H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86E169-B31C-40F7-ABF8-284C51D68A62}"/>
              </a:ext>
            </a:extLst>
          </p:cNvPr>
          <p:cNvSpPr txBox="1"/>
          <p:nvPr/>
        </p:nvSpPr>
        <p:spPr>
          <a:xfrm>
            <a:off x="8175710" y="5193264"/>
            <a:ext cx="3612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dirty="0">
                <a:solidFill>
                  <a:schemeClr val="bg1">
                    <a:lumMod val="95000"/>
                  </a:schemeClr>
                </a:solidFill>
              </a:rPr>
              <a:t>Generirani model dijela grada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92FEF12-53AB-4C38-B231-7EFE5ACCB8DE}"/>
              </a:ext>
            </a:extLst>
          </p:cNvPr>
          <p:cNvSpPr txBox="1">
            <a:spLocks/>
          </p:cNvSpPr>
          <p:nvPr/>
        </p:nvSpPr>
        <p:spPr>
          <a:xfrm>
            <a:off x="535286" y="4489063"/>
            <a:ext cx="3032386" cy="9219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>
                <a:solidFill>
                  <a:srgbClr val="F6F7ED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hr-HR" sz="2400" dirty="0"/>
              <a:t>Gornji Grad</a:t>
            </a:r>
            <a:br>
              <a:rPr lang="en-US" sz="2400" dirty="0"/>
            </a:br>
            <a:r>
              <a:rPr lang="en-US" sz="2400" dirty="0" err="1"/>
              <a:t>Trg</a:t>
            </a:r>
            <a:r>
              <a:rPr lang="en-US" sz="2400" dirty="0"/>
              <a:t> </a:t>
            </a:r>
            <a:r>
              <a:rPr lang="en-US" sz="2400" dirty="0" err="1"/>
              <a:t>svetoga</a:t>
            </a:r>
            <a:r>
              <a:rPr lang="en-US" sz="2400" dirty="0"/>
              <a:t> </a:t>
            </a:r>
            <a:r>
              <a:rPr lang="en-US" sz="2400" dirty="0" err="1"/>
              <a:t>Marka</a:t>
            </a:r>
            <a:endParaRPr lang="hr-HR" sz="2400" dirty="0"/>
          </a:p>
        </p:txBody>
      </p:sp>
    </p:spTree>
    <p:extLst>
      <p:ext uri="{BB962C8B-B14F-4D97-AF65-F5344CB8AC3E}">
        <p14:creationId xmlns:p14="http://schemas.microsoft.com/office/powerpoint/2010/main" val="41805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A6CD1-D556-433E-AE82-D15D5965F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5132832" cy="1325563"/>
          </a:xfrm>
        </p:spPr>
        <p:txBody>
          <a:bodyPr/>
          <a:lstStyle/>
          <a:p>
            <a:r>
              <a:rPr lang="hr-HR" dirty="0"/>
              <a:t>Uređivanje javno dostupnih podataka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53EDF-398E-41CA-86CF-5D7EA7F9D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86584"/>
            <a:ext cx="5535168" cy="3790378"/>
          </a:xfrm>
        </p:spPr>
        <p:txBody>
          <a:bodyPr/>
          <a:lstStyle/>
          <a:p>
            <a:r>
              <a:rPr lang="hr-HR" dirty="0"/>
              <a:t>Visina i broj etaža C zgrade</a:t>
            </a:r>
          </a:p>
          <a:p>
            <a:r>
              <a:rPr lang="hr-HR" dirty="0"/>
              <a:t>Broj etaža zgrada A, B i D</a:t>
            </a:r>
          </a:p>
          <a:p>
            <a:r>
              <a:rPr lang="hr-HR" dirty="0"/>
              <a:t>Visina i broj etaža šest hodnika</a:t>
            </a:r>
          </a:p>
          <a:p>
            <a:r>
              <a:rPr lang="hr-HR" dirty="0">
                <a:latin typeface="Consolas" panose="020B0609020204030204" pitchFamily="49" charset="0"/>
              </a:rPr>
              <a:t>building:part</a:t>
            </a:r>
            <a:r>
              <a:rPr lang="en-US" dirty="0">
                <a:latin typeface="Consolas" panose="020B0609020204030204" pitchFamily="49" charset="0"/>
              </a:rPr>
              <a:t>=</a:t>
            </a:r>
            <a:r>
              <a:rPr lang="hr-HR" dirty="0">
                <a:latin typeface="Consolas" panose="020B0609020204030204" pitchFamily="49" charset="0"/>
              </a:rPr>
              <a:t>university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A707-D97B-4B45-B980-927EC39A1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r-HR"/>
              <a:t>7.7.2020.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EBC70B-DE5E-4CBC-95DE-E706372BC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500A4-7A4A-4D41-89B3-C61B63D961FB}" type="slidenum">
              <a:rPr lang="hr-HR" smtClean="0"/>
              <a:t>9</a:t>
            </a:fld>
            <a:endParaRPr lang="hr-HR"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338D3128-8BB2-4115-A492-30732D826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894" y="523081"/>
            <a:ext cx="4759337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33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417</TotalTime>
  <Words>328</Words>
  <Application>Microsoft Office PowerPoint</Application>
  <PresentationFormat>Widescreen</PresentationFormat>
  <Paragraphs>113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Consolas</vt:lpstr>
      <vt:lpstr>Tahoma</vt:lpstr>
      <vt:lpstr>Office Theme</vt:lpstr>
      <vt:lpstr>Model dijela grada Zagreba temeljen na realnim podacima</vt:lpstr>
      <vt:lpstr>Sadržaj</vt:lpstr>
      <vt:lpstr>Uvod</vt:lpstr>
      <vt:lpstr>Korištene tehnologije i alati</vt:lpstr>
      <vt:lpstr>Teren</vt:lpstr>
      <vt:lpstr>Građevine</vt:lpstr>
      <vt:lpstr>Građevine – modeliranje</vt:lpstr>
      <vt:lpstr>Primjer modeliranja relacija</vt:lpstr>
      <vt:lpstr>Uređivanje javno dostupnih podataka</vt:lpstr>
      <vt:lpstr>Stabla</vt:lpstr>
      <vt:lpstr>Rezultati</vt:lpstr>
      <vt:lpstr>PowerPoint Presentation</vt:lpstr>
      <vt:lpstr>PowerPoint Presentation</vt:lpstr>
      <vt:lpstr>PowerPoint Presentation</vt:lpstr>
      <vt:lpstr>Demonstracija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dijela grada Zagreba temeljen na realnim podacima</dc:title>
  <dc:creator>Luka Mesarić</dc:creator>
  <cp:lastModifiedBy>Luka Mesarić</cp:lastModifiedBy>
  <cp:revision>121</cp:revision>
  <dcterms:created xsi:type="dcterms:W3CDTF">2020-07-06T13:06:11Z</dcterms:created>
  <dcterms:modified xsi:type="dcterms:W3CDTF">2020-07-06T20:21:28Z</dcterms:modified>
</cp:coreProperties>
</file>